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4"/>
  </p:sldMasterIdLst>
  <p:notesMasterIdLst>
    <p:notesMasterId r:id="rId12"/>
  </p:notesMasterIdLst>
  <p:sldIdLst>
    <p:sldId id="318" r:id="rId5"/>
    <p:sldId id="313" r:id="rId6"/>
    <p:sldId id="325" r:id="rId7"/>
    <p:sldId id="327" r:id="rId8"/>
    <p:sldId id="328" r:id="rId9"/>
    <p:sldId id="329" r:id="rId10"/>
    <p:sldId id="3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751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8" autoAdjust="0"/>
    <p:restoredTop sz="84970" autoAdjust="0"/>
  </p:normalViewPr>
  <p:slideViewPr>
    <p:cSldViewPr snapToGrid="0">
      <p:cViewPr>
        <p:scale>
          <a:sx n="64" d="100"/>
          <a:sy n="64" d="100"/>
        </p:scale>
        <p:origin x="98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256" units="cm"/>
          <inkml:channel name="Y" type="integer" max="1504" units="cm"/>
          <inkml:channel name="T" type="integer" max="2.14748E9" units="dev"/>
        </inkml:traceFormat>
        <inkml:channelProperties>
          <inkml:channelProperty channel="X" name="resolution" value="79.1579" units="1/cm"/>
          <inkml:channelProperty channel="Y" name="resolution" value="79.1579" units="1/cm"/>
          <inkml:channelProperty channel="T" name="resolution" value="1" units="1/dev"/>
        </inkml:channelProperties>
      </inkml:inkSource>
      <inkml:timestamp xml:id="ts0" timeString="2021-07-22T07:24:11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820">
    <iact:property name="dataType"/>
    <iact:actionData xml:id="d0">
      <inkml:trace xmlns:inkml="http://www.w3.org/2003/InkML" xml:id="stk0" contextRef="#ctx0" brushRef="#br0">8241 6245 0,'76'-45'222,"-31"15"-221,30-15 14,30 0-14,0-30 31,195-181-31,45-164 29,-315 390 6,45-75-5,-120-30 0,-930-376-9,224 391-15,361 120 9,-196 75-1,436-45 1,60 15 15,75-30-15,0-15-15,15 15 13,-15 0 2,0 0-1,-15 15-14,-90 76 14,-60 59 1,-30 0 6,135-75-6,60-60-1,-1-15 1,16 0-1,0 0 1,0 0 6,0 0-6,-15 30 0,0 0-1,-75 120 1,-15-75-1,-30 30 7,-90-15-6,135-45 0,45-30-1,-135 46 1,-75 44 0,29-15 6,121-45-7,90-60 1,0 30 0,15-15-1,0 0 38,0 0-37,0 0 0,0 0-15,45 30 13,45 60 2,0 0 6,-29-30-6,14 15-1,45 30 1,-30-60-1,-15 15 1,-15-30-15,90 30 20,-30 16-5,15-1 0,-60-45-1,-30 15 1,45 0-1,151 75 7,-106-105-5,15 15-16,45-15 15,60 15-11,-30 0 11,-120-30-1,0 0-14,31 15 29,-106 0-15,75 0 1,30 30 0,195 45-1,-135-45 1,60 30 6,226-15-16,-286-75 10,105 0-1,30-15 1,-225 15-15,61 0 14,74 0 0,30 0 16,-15 0-15,-105-15 0,136 0-1,-136-15-14,45 15 14,-30-15 0,105-15 8,90-60-8,-269 75 1,-31-15 0,-15 15-1,-30 30 1,-15-15 6,60-60-6,-30 45-1,-15-15 1,15-30 0,-30 45-1,0 15-8,0-15-6,0-15 29,-30-30-14,-15 0-1,-45-105 1,0 44-1,-46-29-8,-134-105 24,120 120-15,45 15-1,-90-90 1,15 15 0,30 74-10,-61-44 25,136 120-15,-60-15 0,30-15-1,60 60 1,-30-15 6,-15 0-7,15 15 1,30 0-1,-60-15 1,15 30 0,-90-45-10,-106 0 26,166 30-17,-15 15 1,-165-45 0,120 30-1,45 30-8,30 0 8,-30 0 17,-46 15-17,-89 60 1,180-30-1,45-30-8,15 15 8,15-30 17,0 0-17,15 15 1,0 0-15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5201-D7F0-4F3C-ABAF-92770630C16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9D8C-627F-4DE7-8556-CD224DEDB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8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22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5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64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46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56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3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5691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042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1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21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6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5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8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07D986-8816-4272-A432-0437A28A9828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11/relationships/inkAction" Target="../ink/inkAction1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51" y="-269562"/>
            <a:ext cx="11535937" cy="2148700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  BETWEEN DOMESTIC MARKETING &amp; INTERNATIONAL  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009F5-DE05-429A-BAA7-C67EC6AA1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8657" y="5464628"/>
            <a:ext cx="7197726" cy="468086"/>
          </a:xfrm>
        </p:spPr>
        <p:txBody>
          <a:bodyPr>
            <a:noAutofit/>
          </a:bodyPr>
          <a:lstStyle/>
          <a:p>
            <a:pPr algn="ctr"/>
            <a:r>
              <a:rPr lang="en-IN" sz="2800" dirty="0"/>
              <a:t>     Dr. Sumita Shankar </a:t>
            </a:r>
          </a:p>
        </p:txBody>
      </p:sp>
      <p:pic>
        <p:nvPicPr>
          <p:cNvPr id="1026" name="Picture 2" descr="Image result for DISTINGUISH BETWEEN DOMESTIC MARKETING AND EXPORT MARKETING">
            <a:extLst>
              <a:ext uri="{FF2B5EF4-FFF2-40B4-BE49-F238E27FC236}">
                <a16:creationId xmlns:a16="http://schemas.microsoft.com/office/drawing/2014/main" id="{EB1B78D6-D6E9-4D87-9101-B117C063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09024" y="2417371"/>
            <a:ext cx="6523464" cy="25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AF6E813-2722-4D2F-B9DE-96B1EBAD1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41"/>
    </mc:Choice>
    <mc:Fallback>
      <p:transition spd="slow" advTm="6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A4F9-CB64-40CB-A6EB-C28F73D2A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304800"/>
            <a:ext cx="9604375" cy="1549400"/>
          </a:xfrm>
        </p:spPr>
        <p:txBody>
          <a:bodyPr>
            <a:noAutofit/>
          </a:bodyPr>
          <a:lstStyle/>
          <a:p>
            <a:pPr algn="ctr"/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DISTINCTION </a:t>
            </a: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70BD-78F7-4E25-9584-07265E34D4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8507" y="2018371"/>
            <a:ext cx="10753493" cy="3148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Meaning </a:t>
            </a: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Nature </a:t>
            </a: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Trading blocs </a:t>
            </a:r>
          </a:p>
          <a:p>
            <a:pPr marL="742950" indent="-742950">
              <a:buAutoNum type="arabicPeriod"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1ABA09-3C06-4ECF-8115-AE7F5B4E24E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07680" y="1594080"/>
              <a:ext cx="2945880" cy="143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1ABA09-3C06-4ECF-8115-AE7F5B4E24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8320" y="1584720"/>
                <a:ext cx="2964600" cy="14511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35B5F08-4D14-4076-B772-851070032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44"/>
    </mc:Choice>
    <mc:Fallback>
      <p:transition spd="slow" advTm="5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A4F9-CB64-40CB-A6EB-C28F73D2A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304800"/>
            <a:ext cx="9604375" cy="1549400"/>
          </a:xfrm>
        </p:spPr>
        <p:txBody>
          <a:bodyPr>
            <a:noAutofit/>
          </a:bodyPr>
          <a:lstStyle/>
          <a:p>
            <a:pPr algn="ctr"/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DISTINCTION </a:t>
            </a: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70BD-78F7-4E25-9584-07265E34D4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8507" y="2018371"/>
            <a:ext cx="10753493" cy="3148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Licensing and procedures </a:t>
            </a: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changes </a:t>
            </a: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in trade </a:t>
            </a: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blocs </a:t>
            </a:r>
          </a:p>
          <a:p>
            <a:pPr marL="742950" indent="-742950">
              <a:buAutoNum type="arabicPeriod"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9F39A7B-DF8F-4333-A82D-AB23BC49F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5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2"/>
    </mc:Choice>
    <mc:Fallback>
      <p:transition spd="slow" advTm="5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A4F9-CB64-40CB-A6EB-C28F73D2A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304800"/>
            <a:ext cx="9604375" cy="1549400"/>
          </a:xfrm>
        </p:spPr>
        <p:txBody>
          <a:bodyPr>
            <a:noAutofit/>
          </a:bodyPr>
          <a:lstStyle/>
          <a:p>
            <a:pPr algn="ctr"/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DISTINCTION </a:t>
            </a: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70BD-78F7-4E25-9584-07265E34D4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8507" y="2018371"/>
            <a:ext cx="10753493" cy="3148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Quantities involved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Competition </a:t>
            </a: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Interference </a:t>
            </a: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blocs </a:t>
            </a:r>
          </a:p>
          <a:p>
            <a:pPr marL="742950" indent="-742950">
              <a:buAutoNum type="arabicPeriod"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CCDCA00-6F95-406F-8B84-4059C3734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"/>
    </mc:Choice>
    <mc:Fallback>
      <p:transition spd="slow" advTm="1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A4F9-CB64-40CB-A6EB-C28F73D2A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304800"/>
            <a:ext cx="9604375" cy="1549400"/>
          </a:xfrm>
        </p:spPr>
        <p:txBody>
          <a:bodyPr>
            <a:noAutofit/>
          </a:bodyPr>
          <a:lstStyle/>
          <a:p>
            <a:pPr algn="ctr"/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DISTINCTION </a:t>
            </a: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70BD-78F7-4E25-9584-07265E34D4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8507" y="2018371"/>
            <a:ext cx="10753493" cy="3148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. Division </a:t>
            </a: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Incentives </a:t>
            </a: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 </a:t>
            </a: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Agencies Involved  </a:t>
            </a: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blocs </a:t>
            </a:r>
          </a:p>
          <a:p>
            <a:pPr marL="742950" indent="-742950">
              <a:buAutoNum type="arabicPeriod"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449439-F225-4372-BBF8-CBCC88BED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7"/>
    </mc:Choice>
    <mc:Fallback>
      <p:transition spd="slow" advTm="2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A4F9-CB64-40CB-A6EB-C28F73D2A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304800"/>
            <a:ext cx="9604375" cy="1549400"/>
          </a:xfrm>
        </p:spPr>
        <p:txBody>
          <a:bodyPr>
            <a:noAutofit/>
          </a:bodyPr>
          <a:lstStyle/>
          <a:p>
            <a:pPr algn="ctr"/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DISTINCTION </a:t>
            </a: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70BD-78F7-4E25-9584-07265E34D4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8507" y="2018371"/>
            <a:ext cx="10753493" cy="3148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Use of currency </a:t>
            </a: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 Methods of Payment   </a:t>
            </a: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blocs </a:t>
            </a:r>
          </a:p>
          <a:p>
            <a:pPr marL="742950" indent="-742950">
              <a:buAutoNum type="arabicPeriod"/>
            </a:pP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 You Thanks GIF - ThankYou Thanks Blinking - Discover &amp; Share ...">
            <a:extLst>
              <a:ext uri="{FF2B5EF4-FFF2-40B4-BE49-F238E27FC236}">
                <a16:creationId xmlns:a16="http://schemas.microsoft.com/office/drawing/2014/main" id="{1F18B28F-B83F-4DF4-9C07-3897C282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3"/>
            <a:ext cx="12192000" cy="59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158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184</TotalTime>
  <Words>112</Words>
  <Application>Microsoft Office PowerPoint</Application>
  <PresentationFormat>Widescreen</PresentationFormat>
  <Paragraphs>42</Paragraphs>
  <Slides>7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Gill Sans MT</vt:lpstr>
      <vt:lpstr>Times New Roman</vt:lpstr>
      <vt:lpstr>Gallery</vt:lpstr>
      <vt:lpstr> DISTINGUISH  BETWEEN DOMESTIC MARKETING &amp; INTERNATIONAL  MARKETING </vt:lpstr>
      <vt:lpstr> POINT OF DISTINCTION   </vt:lpstr>
      <vt:lpstr> POINT OF DISTINCTION   </vt:lpstr>
      <vt:lpstr> POINT OF DISTINCTION   </vt:lpstr>
      <vt:lpstr> POINT OF DISTINCTION   </vt:lpstr>
      <vt:lpstr> POINT OF DISTINCTION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MARKETING</dc:title>
  <dc:creator>Sumita Shankar</dc:creator>
  <cp:lastModifiedBy>Dr. Sumita Shankar</cp:lastModifiedBy>
  <cp:revision>24</cp:revision>
  <dcterms:created xsi:type="dcterms:W3CDTF">2020-07-21T06:59:49Z</dcterms:created>
  <dcterms:modified xsi:type="dcterms:W3CDTF">2021-07-22T07:33:59Z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